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14"/>
  </p:notesMasterIdLst>
  <p:handoutMasterIdLst>
    <p:handoutMasterId r:id="rId15"/>
  </p:handoutMasterIdLst>
  <p:sldIdLst>
    <p:sldId id="528" r:id="rId2"/>
    <p:sldId id="531" r:id="rId3"/>
    <p:sldId id="550" r:id="rId4"/>
    <p:sldId id="552" r:id="rId5"/>
    <p:sldId id="532" r:id="rId6"/>
    <p:sldId id="538" r:id="rId7"/>
    <p:sldId id="539" r:id="rId8"/>
    <p:sldId id="541" r:id="rId9"/>
    <p:sldId id="542" r:id="rId10"/>
    <p:sldId id="554" r:id="rId11"/>
    <p:sldId id="553" r:id="rId12"/>
    <p:sldId id="555" r:id="rId13"/>
  </p:sldIdLst>
  <p:sldSz cx="9144000" cy="6858000" type="screen4x3"/>
  <p:notesSz cx="6608763" cy="8686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3D7AB7"/>
    <a:srgbClr val="0000FF"/>
    <a:srgbClr val="3366FF"/>
    <a:srgbClr val="0033CC"/>
    <a:srgbClr val="0066FF"/>
    <a:srgbClr val="0099FF"/>
    <a:srgbClr val="CC00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6" autoAdjust="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 eaLnBrk="0" hangingPunct="0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 eaLnBrk="0" hangingPunct="0">
              <a:defRPr sz="1100">
                <a:latin typeface="Arial" charset="0"/>
              </a:defRPr>
            </a:lvl1pPr>
          </a:lstStyle>
          <a:p>
            <a:pPr>
              <a:defRPr/>
            </a:pPr>
            <a:fld id="{18F074E8-BFB3-4612-B9A2-1BAEF1A5A1C7}" type="datetimeFigureOut">
              <a:rPr lang="sr-Latn-CS"/>
              <a:pPr>
                <a:defRPr/>
              </a:pPr>
              <a:t>24.8.2021.</a:t>
            </a:fld>
            <a:endParaRPr lang="sr-Latn-CS"/>
          </a:p>
        </p:txBody>
      </p:sp>
      <p:sp>
        <p:nvSpPr>
          <p:cNvPr id="349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 eaLnBrk="0" hangingPunct="0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49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 smtClean="0"/>
            </a:lvl1pPr>
          </a:lstStyle>
          <a:p>
            <a:pPr>
              <a:defRPr/>
            </a:pPr>
            <a:fld id="{1E006401-12CD-47DA-9837-98CD4EA4EDE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fld id="{912D301B-F4E5-49BD-AC38-67500BBEB425}" type="datetimeFigureOut">
              <a:rPr lang="en-US"/>
              <a:pPr>
                <a:defRPr/>
              </a:pPr>
              <a:t>8/24/2021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1888" y="650875"/>
            <a:ext cx="4343400" cy="3257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 eaLnBrk="1" hangingPunct="1">
              <a:defRPr sz="1100" smtClean="0"/>
            </a:lvl1pPr>
          </a:lstStyle>
          <a:p>
            <a:pPr>
              <a:defRPr/>
            </a:pPr>
            <a:fld id="{B451D2DF-96B2-490D-8E90-F847914B8C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2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342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F4796ACA-0EE5-4181-8AD9-143445A8CF3E}" type="datetimeFigureOut">
              <a:rPr lang="en-US"/>
              <a:pPr>
                <a:defRPr/>
              </a:pPr>
              <a:t>8/24/2021</a:t>
            </a:fld>
            <a:endParaRPr lang="sr-Latn-C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155CEA-CB85-427E-81D1-4CBFFC08676E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A37EB-50B4-417B-A665-D37C140D1CD9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9EC68-55EC-42C3-BF46-AF2C71217A54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AC1F6-2CFC-4B4D-AB2B-D9C0F9206A1A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C7FAE-49FE-4134-910D-5C73E8C92B2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21272-2350-4A58-824F-5576C18D068E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2F876-FF18-472A-B2B0-A736728073C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D7908-8A77-4B50-AB88-F7C506A5D31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FC6AC-A256-4FE7-850D-C47EA7D4244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81608-A2CD-45AD-A722-5249D89C48A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B11FA-4846-457B-A374-110E250D274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34099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40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CE618832-8A98-4158-8A5B-EE806A517BE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374775"/>
            <a:ext cx="8216900" cy="1368425"/>
          </a:xfrm>
        </p:spPr>
        <p:txBody>
          <a:bodyPr/>
          <a:lstStyle/>
          <a:p>
            <a:pPr eaLnBrk="1" hangingPunct="1"/>
            <a:r>
              <a:rPr lang="sr-Cyrl-CS" altLang="en-US" sz="2500" smtClean="0"/>
              <a:t>ИНТЕГРИСАНЕ</a:t>
            </a:r>
            <a:r>
              <a:rPr lang="sr-Latn-CS" altLang="en-US" sz="2500" smtClean="0"/>
              <a:t> </a:t>
            </a:r>
            <a:r>
              <a:rPr lang="sr-Cyrl-CS" altLang="en-US" sz="2500" smtClean="0"/>
              <a:t>АКАДЕМСКЕ СТУДИЈЕ ФАРМАЦИЈЕ</a:t>
            </a:r>
            <a:br>
              <a:rPr lang="sr-Cyrl-CS" altLang="en-US" sz="2500" smtClean="0"/>
            </a:br>
            <a:r>
              <a:rPr lang="sr-Cyrl-CS" altLang="en-US" sz="2500" smtClean="0"/>
              <a:t>Д0</a:t>
            </a:r>
            <a:r>
              <a:rPr lang="sr-Latn-CS" altLang="en-US" sz="2500" smtClean="0"/>
              <a:t>5 - </a:t>
            </a:r>
            <a:r>
              <a:rPr lang="sr-Cyrl-CS" altLang="en-US" sz="2500" smtClean="0"/>
              <a:t>Фармаковигиланца</a:t>
            </a:r>
            <a:br>
              <a:rPr lang="sr-Cyrl-CS" altLang="en-US" sz="2500" smtClean="0"/>
            </a:br>
            <a:r>
              <a:rPr lang="sr-Cyrl-CS" altLang="en-US" sz="2000" smtClean="0"/>
              <a:t/>
            </a:r>
            <a:br>
              <a:rPr lang="sr-Cyrl-CS" altLang="en-US" sz="2000" smtClean="0"/>
            </a:br>
            <a:r>
              <a:rPr lang="sr-Cyrl-CS" altLang="en-US" sz="2500" smtClean="0">
                <a:solidFill>
                  <a:srgbClr val="CC0000"/>
                </a:solidFill>
              </a:rPr>
              <a:t>Предавање </a:t>
            </a:r>
            <a:r>
              <a:rPr lang="sr-Latn-CS" altLang="en-US" sz="2500" smtClean="0">
                <a:solidFill>
                  <a:srgbClr val="CC0000"/>
                </a:solidFill>
              </a:rPr>
              <a:t>8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922588"/>
            <a:ext cx="8534400" cy="811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endParaRPr lang="sr-Cyrl-CS" altLang="en-US" b="1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r>
              <a:rPr lang="sr-Cyrl-CS" altLang="en-US" sz="3300" b="1" dirty="0" smtClean="0"/>
              <a:t>УПИТНИЦИ</a:t>
            </a:r>
            <a:r>
              <a:rPr lang="sr-Latn-CS" altLang="en-US" sz="3300" dirty="0" smtClean="0"/>
              <a:t> </a:t>
            </a:r>
            <a:endParaRPr lang="sr-Cyrl-CS" altLang="en-US" sz="33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endParaRPr lang="sr-Cyrl-CS" altLang="en-US" sz="100" dirty="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endParaRPr lang="sr-Latn-CS" altLang="en-US" sz="10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</a:pPr>
            <a:r>
              <a:rPr lang="ru-RU" altLang="en-US" sz="2900" b="1" dirty="0" smtClean="0"/>
              <a:t>Прикупљање нежељених дејстава лекова </a:t>
            </a:r>
            <a:endParaRPr lang="sr-Latn-CS" altLang="en-US" sz="2900" b="1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</a:pPr>
            <a:r>
              <a:rPr lang="ru-RU" altLang="en-US" sz="2900" b="1" dirty="0" smtClean="0"/>
              <a:t>директно од пацијен</a:t>
            </a:r>
            <a:r>
              <a:rPr lang="sr-Latn-RS" altLang="en-US" sz="2900" b="1" dirty="0" smtClean="0"/>
              <a:t>a</a:t>
            </a:r>
            <a:r>
              <a:rPr lang="ru-RU" altLang="en-US" sz="2900" b="1" dirty="0" smtClean="0"/>
              <a:t>та</a:t>
            </a:r>
            <a:r>
              <a:rPr lang="sr-Latn-CS" altLang="en-US" sz="2700" b="1" dirty="0" smtClean="0"/>
              <a:t>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endParaRPr lang="sr-Latn-CS" altLang="en-US" sz="27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</a:pPr>
            <a:endParaRPr lang="sr-Cyrl-CS" altLang="en-US" sz="35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700" b="1" dirty="0" err="1" smtClean="0">
                <a:solidFill>
                  <a:srgbClr val="C00000"/>
                </a:solidFill>
              </a:rPr>
              <a:t>Проф</a:t>
            </a:r>
            <a:r>
              <a:rPr lang="sr-Cyrl-CS" altLang="en-US" sz="2700" b="1" dirty="0" smtClean="0">
                <a:solidFill>
                  <a:srgbClr val="C00000"/>
                </a:solidFill>
              </a:rPr>
              <a:t>. др </a:t>
            </a:r>
            <a:r>
              <a:rPr lang="sr-Cyrl-CS" altLang="en-US" sz="2700" b="1" smtClean="0">
                <a:solidFill>
                  <a:srgbClr val="C00000"/>
                </a:solidFill>
              </a:rPr>
              <a:t>Марко </a:t>
            </a:r>
            <a:r>
              <a:rPr lang="sr-Cyrl-CS" altLang="en-US" sz="2700" b="1" smtClean="0">
                <a:solidFill>
                  <a:srgbClr val="C00000"/>
                </a:solidFill>
              </a:rPr>
              <a:t>Фолић</a:t>
            </a:r>
            <a:endParaRPr lang="en-US" altLang="en-US" sz="2700" b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sr-Latn-CS" altLang="en-US" sz="2700" b="1" dirty="0" smtClean="0"/>
          </a:p>
        </p:txBody>
      </p:sp>
    </p:spTree>
  </p:cSld>
  <p:clrMapOvr>
    <a:masterClrMapping/>
  </p:clrMapOvr>
  <p:transition advTm="1549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18488" cy="685800"/>
          </a:xfrm>
        </p:spPr>
        <p:txBody>
          <a:bodyPr/>
          <a:lstStyle/>
          <a:p>
            <a:pPr algn="ctr" eaLnBrk="1" hangingPunct="1"/>
            <a:r>
              <a:rPr lang="sr-Cyrl-CS" altLang="en-US" sz="3200" dirty="0" smtClean="0"/>
              <a:t>Полу-структурирани и неструктурирани упитници</a:t>
            </a:r>
            <a:endParaRPr lang="sr-Latn-CS" altLang="en-US" sz="32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411663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Делимично односно у потпуности немају унапред понуђене одговоре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Користе се за теме/ствари које нису довољно познате истраживачу</a:t>
            </a:r>
            <a:endParaRPr lang="sr-Latn-CS" altLang="en-US" sz="2600" dirty="0" smtClean="0"/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Испитаник на питања без унапред понуђених одговора слободно, својим речима одговара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Широк дијапазом могућих одговора (мишљења, ставови...) </a:t>
            </a:r>
            <a:endParaRPr lang="sr-Latn-CS" altLang="en-US" sz="2600" dirty="0" smtClean="0"/>
          </a:p>
        </p:txBody>
      </p:sp>
    </p:spTree>
  </p:cSld>
  <p:clrMapOvr>
    <a:masterClrMapping/>
  </p:clrMapOvr>
  <p:transition advTm="3833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9762"/>
            <a:ext cx="8218488" cy="655638"/>
          </a:xfrm>
        </p:spPr>
        <p:txBody>
          <a:bodyPr/>
          <a:lstStyle/>
          <a:p>
            <a:pPr algn="ctr" eaLnBrk="1" hangingPunct="1"/>
            <a:r>
              <a:rPr lang="sr-Cyrl-CS" altLang="en-US" sz="3200" dirty="0" smtClean="0"/>
              <a:t>Могући начини прикупљања података</a:t>
            </a:r>
            <a:endParaRPr lang="sr-Latn-CS" altLang="en-US" sz="32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4411663"/>
          </a:xfrm>
        </p:spPr>
        <p:txBody>
          <a:bodyPr/>
          <a:lstStyle/>
          <a:p>
            <a:pPr eaLnBrk="1" hangingPunct="1"/>
            <a:r>
              <a:rPr lang="sr-Latn-CS" altLang="en-US" sz="2600" dirty="0" smtClean="0"/>
              <a:t>Лични контакт са испитаником</a:t>
            </a:r>
          </a:p>
          <a:p>
            <a:pPr lvl="1" eaLnBrk="1" hangingPunct="1"/>
            <a:r>
              <a:rPr lang="sr-Cyrl-CS" altLang="en-US" sz="2400" dirty="0" smtClean="0"/>
              <a:t>Н</a:t>
            </a:r>
            <a:r>
              <a:rPr lang="sr-Latn-CS" altLang="en-US" sz="2400" dirty="0" smtClean="0"/>
              <a:t>епосредн</a:t>
            </a:r>
            <a:r>
              <a:rPr lang="sr-Cyrl-CS" altLang="en-US" sz="2400" dirty="0" smtClean="0"/>
              <a:t>о</a:t>
            </a:r>
            <a:endParaRPr lang="sr-Latn-CS" altLang="en-US" sz="2400" dirty="0" smtClean="0"/>
          </a:p>
          <a:p>
            <a:pPr lvl="1" eaLnBrk="1" hangingPunct="1"/>
            <a:r>
              <a:rPr lang="sr-Latn-CS" altLang="en-US" sz="2400" dirty="0" smtClean="0"/>
              <a:t>Телефон</a:t>
            </a:r>
            <a:r>
              <a:rPr lang="sr-Cyrl-CS" altLang="en-US" sz="2400" dirty="0" smtClean="0"/>
              <a:t>ом</a:t>
            </a:r>
            <a:endParaRPr lang="sr-Latn-RS" altLang="en-US" sz="2400" dirty="0" smtClean="0"/>
          </a:p>
          <a:p>
            <a:pPr lvl="1" eaLnBrk="1" hangingPunct="1"/>
            <a:r>
              <a:rPr lang="sr-Cyrl-RS" sz="2400" dirty="0" smtClean="0"/>
              <a:t>Путем</a:t>
            </a:r>
            <a:r>
              <a:rPr lang="sr-Latn-RS" sz="2400" dirty="0" smtClean="0"/>
              <a:t> </a:t>
            </a:r>
            <a:r>
              <a:rPr lang="sr-Cyrl-RS" sz="2400" dirty="0" smtClean="0"/>
              <a:t>софтвера</a:t>
            </a:r>
            <a:r>
              <a:rPr lang="sr-Latn-RS" sz="2400" dirty="0" smtClean="0"/>
              <a:t> </a:t>
            </a:r>
            <a:r>
              <a:rPr lang="sr-Cyrl-RS" sz="2400" dirty="0" smtClean="0"/>
              <a:t>или</a:t>
            </a:r>
            <a:r>
              <a:rPr lang="sr-Latn-RS" sz="2400" dirty="0" smtClean="0"/>
              <a:t> </a:t>
            </a:r>
            <a:r>
              <a:rPr lang="sr-Cyrl-RS" sz="2400" dirty="0" smtClean="0"/>
              <a:t>плаформи</a:t>
            </a:r>
            <a:r>
              <a:rPr lang="sr-Latn-RS" sz="2400" dirty="0" smtClean="0"/>
              <a:t> </a:t>
            </a:r>
            <a:r>
              <a:rPr lang="sr-Cyrl-RS" sz="2400" dirty="0" smtClean="0"/>
              <a:t>које омогућавају</a:t>
            </a:r>
            <a:r>
              <a:rPr lang="sr-Latn-RS" sz="2400" dirty="0" smtClean="0"/>
              <a:t> </a:t>
            </a:r>
            <a:r>
              <a:rPr lang="sr-Cyrl-RS" sz="2400" dirty="0" smtClean="0"/>
              <a:t>видео</a:t>
            </a:r>
            <a:r>
              <a:rPr lang="sr-Latn-RS" sz="2400" dirty="0" smtClean="0"/>
              <a:t>/</a:t>
            </a:r>
            <a:r>
              <a:rPr lang="sr-Cyrl-RS" sz="2400" dirty="0" smtClean="0"/>
              <a:t>аудио</a:t>
            </a:r>
            <a:r>
              <a:rPr lang="en-US" sz="2400" dirty="0" smtClean="0"/>
              <a:t> </a:t>
            </a:r>
            <a:r>
              <a:rPr lang="sr-Cyrl-RS" sz="2400" smtClean="0"/>
              <a:t>комуникацију</a:t>
            </a:r>
            <a:r>
              <a:rPr lang="en-US" sz="2400" dirty="0" smtClean="0"/>
              <a:t> </a:t>
            </a:r>
            <a:r>
              <a:rPr lang="sr-Cyrl-RS" sz="2400" dirty="0" smtClean="0"/>
              <a:t>преко</a:t>
            </a:r>
            <a:r>
              <a:rPr lang="en-US" sz="2400" dirty="0" smtClean="0"/>
              <a:t> </a:t>
            </a:r>
            <a:r>
              <a:rPr lang="sr-Cyrl-RS" sz="2400" dirty="0" smtClean="0"/>
              <a:t>Интернета</a:t>
            </a:r>
            <a:endParaRPr lang="sr-Cyrl-CS" altLang="en-US" sz="2400" dirty="0" smtClean="0"/>
          </a:p>
          <a:p>
            <a:pPr eaLnBrk="1" hangingPunct="1"/>
            <a:r>
              <a:rPr lang="sr-Latn-CS" altLang="en-US" sz="2600" dirty="0" smtClean="0"/>
              <a:t>Самостално попуњавање од стране испитаника</a:t>
            </a:r>
          </a:p>
          <a:p>
            <a:pPr lvl="1" eaLnBrk="1" hangingPunct="1"/>
            <a:r>
              <a:rPr lang="sr-Cyrl-CS" altLang="en-US" sz="2400" dirty="0" smtClean="0"/>
              <a:t>С</a:t>
            </a:r>
            <a:r>
              <a:rPr lang="sr-Latn-CS" altLang="en-US" sz="2400" dirty="0" smtClean="0"/>
              <a:t>лање упитника поштом</a:t>
            </a:r>
          </a:p>
          <a:p>
            <a:pPr lvl="1" eaLnBrk="1" hangingPunct="1"/>
            <a:r>
              <a:rPr lang="sr-Cyrl-CS" altLang="en-US" sz="2400" dirty="0" smtClean="0"/>
              <a:t>С</a:t>
            </a:r>
            <a:r>
              <a:rPr lang="sr-Latn-CS" altLang="en-US" sz="2400" dirty="0" smtClean="0"/>
              <a:t>лање упитника e-mail</a:t>
            </a:r>
            <a:r>
              <a:rPr lang="sr-Cyrl-CS" altLang="en-US" sz="2400" dirty="0" smtClean="0"/>
              <a:t>-</a:t>
            </a:r>
            <a:r>
              <a:rPr lang="sr-Latn-CS" altLang="en-US" sz="2400" dirty="0" smtClean="0"/>
              <a:t>ом</a:t>
            </a:r>
          </a:p>
          <a:p>
            <a:pPr lvl="1" eaLnBrk="1" hangingPunct="1"/>
            <a:r>
              <a:rPr lang="sr-Latn-CS" altLang="en-US" sz="2400" dirty="0" smtClean="0"/>
              <a:t>Попуњавањ</a:t>
            </a:r>
            <a:r>
              <a:rPr lang="sr-Cyrl-CS" altLang="en-US" sz="2400" dirty="0" smtClean="0"/>
              <a:t>е </a:t>
            </a:r>
            <a:r>
              <a:rPr lang="sr-Latn-CS" altLang="en-US" sz="2400" dirty="0" smtClean="0"/>
              <a:t>електронск</a:t>
            </a:r>
            <a:r>
              <a:rPr lang="sr-Cyrl-CS" altLang="en-US" sz="2400" dirty="0" smtClean="0"/>
              <a:t>им путем</a:t>
            </a:r>
            <a:r>
              <a:rPr lang="sr-Latn-CS" altLang="en-US" sz="2400" dirty="0" smtClean="0"/>
              <a:t> преко</a:t>
            </a:r>
            <a:r>
              <a:rPr lang="sr-Cyrl-CS" altLang="en-US" sz="2400" dirty="0" smtClean="0"/>
              <a:t> </a:t>
            </a:r>
            <a:r>
              <a:rPr lang="sr-Latn-CS" altLang="en-US" sz="2400" dirty="0" smtClean="0"/>
              <a:t>Интернета</a:t>
            </a:r>
          </a:p>
        </p:txBody>
      </p:sp>
    </p:spTree>
  </p:cSld>
  <p:clrMapOvr>
    <a:masterClrMapping/>
  </p:clrMapOvr>
  <p:transition advTm="363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05800" cy="4724400"/>
          </a:xfrm>
        </p:spPr>
        <p:txBody>
          <a:bodyPr/>
          <a:lstStyle/>
          <a:p>
            <a:pPr eaLnBrk="1" hangingPunct="1"/>
            <a:r>
              <a:rPr lang="sr-Cyrl-CS" altLang="en-US" sz="2600" dirty="0" smtClean="0"/>
              <a:t>Примена упитника у смислу адекватног приступа детекцији корелације развоја нежељеног дејства лека и примене медикамента, потенцијалног узрочника, свакако заузима значајно место у домену фармаковигиланце, наравно уз императив употребе упитника високог степена </a:t>
            </a:r>
            <a:r>
              <a:rPr lang="sr-Latn-CS" altLang="en-US" sz="2600" dirty="0" smtClean="0"/>
              <a:t>валидност</a:t>
            </a:r>
            <a:r>
              <a:rPr lang="sr-Cyrl-CS" altLang="en-US" sz="2600" dirty="0" smtClean="0"/>
              <a:t>и односно </a:t>
            </a:r>
            <a:r>
              <a:rPr lang="sr-Latn-CS" altLang="en-US" sz="2600" dirty="0" smtClean="0"/>
              <a:t>поузданост</a:t>
            </a:r>
            <a:r>
              <a:rPr lang="sr-Cyrl-CS" altLang="en-US" sz="2600" dirty="0" smtClean="0"/>
              <a:t>и...</a:t>
            </a:r>
            <a:endParaRPr lang="sr-Latn-CS" altLang="en-US" sz="2600" dirty="0" smtClean="0"/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63562"/>
            <a:ext cx="8218488" cy="731838"/>
          </a:xfrm>
        </p:spPr>
        <p:txBody>
          <a:bodyPr/>
          <a:lstStyle/>
          <a:p>
            <a:pPr algn="ctr" eaLnBrk="1" hangingPunct="1"/>
            <a:r>
              <a:rPr lang="sr-Cyrl-CS" altLang="en-US" sz="3100" smtClean="0"/>
              <a:t>У погледу фармаковигиланце...</a:t>
            </a:r>
            <a:endParaRPr lang="sr-Latn-CS" altLang="en-US" sz="3100" smtClean="0"/>
          </a:p>
        </p:txBody>
      </p:sp>
    </p:spTree>
  </p:cSld>
  <p:clrMapOvr>
    <a:masterClrMapping/>
  </p:clrMapOvr>
  <p:transition advTm="59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18488" cy="990600"/>
          </a:xfrm>
        </p:spPr>
        <p:txBody>
          <a:bodyPr anchor="ctr"/>
          <a:lstStyle/>
          <a:p>
            <a:pPr algn="ctr" eaLnBrk="1" hangingPunct="1">
              <a:lnSpc>
                <a:spcPct val="90000"/>
              </a:lnSpc>
            </a:pPr>
            <a:r>
              <a:rPr lang="sr-Latn-CS" sz="3000" dirty="0" smtClean="0"/>
              <a:t/>
            </a:r>
            <a:br>
              <a:rPr lang="sr-Latn-CS" sz="3000" dirty="0" smtClean="0"/>
            </a:br>
            <a:r>
              <a:rPr lang="sr-Cyrl-CS" sz="3000" dirty="0" smtClean="0"/>
              <a:t>УПИТНИК</a:t>
            </a:r>
            <a:endParaRPr lang="en-US" sz="3000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381000" y="1447800"/>
            <a:ext cx="8458200" cy="4525963"/>
          </a:xfrm>
        </p:spPr>
        <p:txBody>
          <a:bodyPr/>
          <a:lstStyle/>
          <a:p>
            <a:pPr marL="358775" lvl="1" indent="-358775" eaLnBrk="1" hangingPunct="1">
              <a:defRPr/>
            </a:pPr>
            <a:r>
              <a:rPr lang="sr-Cyrl-CS" altLang="en-US" sz="2400" dirty="0" smtClean="0"/>
              <a:t>Унапред формулисани скуп питања који се користи за прикупљање података</a:t>
            </a:r>
          </a:p>
          <a:p>
            <a:pPr eaLnBrk="1" hangingPunct="1">
              <a:defRPr/>
            </a:pPr>
            <a:r>
              <a:rPr lang="sr-Cyrl-CS" altLang="en-US" sz="2400" dirty="0" smtClean="0"/>
              <a:t>Инструмент испитивања</a:t>
            </a:r>
            <a:endParaRPr lang="sr-Latn-CS" altLang="en-US" sz="2400" dirty="0" smtClean="0"/>
          </a:p>
          <a:p>
            <a:pPr eaLnBrk="1" hangingPunct="1">
              <a:defRPr/>
            </a:pPr>
            <a:r>
              <a:rPr lang="sr-Cyrl-CS" altLang="en-US" sz="2400" dirty="0" smtClean="0"/>
              <a:t>Структурирани упитници </a:t>
            </a:r>
          </a:p>
          <a:p>
            <a:pPr lvl="1" eaLnBrk="1" hangingPunct="1">
              <a:defRPr/>
            </a:pPr>
            <a:r>
              <a:rPr lang="sr-Cyrl-CS" altLang="en-US" sz="2400" dirty="0" smtClean="0"/>
              <a:t>Садрже унапред одређена питања и понуђене одговоре на свако питање</a:t>
            </a:r>
          </a:p>
          <a:p>
            <a:pPr eaLnBrk="1" hangingPunct="1">
              <a:defRPr/>
            </a:pPr>
            <a:r>
              <a:rPr lang="sr-Cyrl-CS" altLang="en-US" sz="2400" dirty="0" smtClean="0"/>
              <a:t>Полу-структурирани упитници </a:t>
            </a:r>
          </a:p>
          <a:p>
            <a:pPr lvl="1" eaLnBrk="1" hangingPunct="1">
              <a:defRPr/>
            </a:pPr>
            <a:r>
              <a:rPr lang="sr-Cyrl-CS" altLang="en-US" sz="2400" dirty="0" smtClean="0"/>
              <a:t>Одређени број питања </a:t>
            </a:r>
            <a:r>
              <a:rPr lang="sr-Cyrl-RS" altLang="en-US" sz="2400" dirty="0" smtClean="0"/>
              <a:t>нема </a:t>
            </a:r>
            <a:r>
              <a:rPr lang="sr-Cyrl-CS" altLang="en-US" sz="2400" dirty="0" smtClean="0"/>
              <a:t>понуђене одговоре, већ их уписују испитаници</a:t>
            </a:r>
          </a:p>
          <a:p>
            <a:pPr marL="358775" lvl="1" indent="-358775" eaLnBrk="1" hangingPunct="1">
              <a:defRPr/>
            </a:pPr>
            <a:r>
              <a:rPr lang="sr-Cyrl-CS" altLang="en-US" sz="2400" dirty="0" smtClean="0"/>
              <a:t>Неструктурирани упитници </a:t>
            </a:r>
          </a:p>
          <a:p>
            <a:pPr marL="717550" lvl="1" indent="-358775" eaLnBrk="1" hangingPunct="1">
              <a:defRPr/>
            </a:pPr>
            <a:r>
              <a:rPr lang="sr-Cyrl-CS" altLang="en-US" sz="2400" dirty="0" smtClean="0"/>
              <a:t>Садрже унапред одређена питања, али без понуђених одговора</a:t>
            </a:r>
            <a:endParaRPr lang="en-US" altLang="en-US" sz="2400" dirty="0" smtClean="0"/>
          </a:p>
        </p:txBody>
      </p:sp>
    </p:spTree>
  </p:cSld>
  <p:clrMapOvr>
    <a:masterClrMapping/>
  </p:clrMapOvr>
  <p:transition advTm="6012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381000" y="381000"/>
            <a:ext cx="8382000" cy="1295400"/>
          </a:xfrm>
        </p:spPr>
        <p:txBody>
          <a:bodyPr anchor="ctr"/>
          <a:lstStyle/>
          <a:p>
            <a:pPr algn="ctr" eaLnBrk="1" hangingPunct="1"/>
            <a:r>
              <a:rPr lang="sr-Cyrl-CS" altLang="en-US" dirty="0" smtClean="0"/>
              <a:t>Одлике добрих упитника</a:t>
            </a:r>
            <a:endParaRPr lang="en-US" alt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76400"/>
            <a:ext cx="8382000" cy="4297362"/>
          </a:xfrm>
        </p:spPr>
        <p:txBody>
          <a:bodyPr/>
          <a:lstStyle/>
          <a:p>
            <a:pPr eaLnBrk="1" hangingPunct="1"/>
            <a:r>
              <a:rPr lang="sr-Cyrl-CS" altLang="en-US" sz="2700" dirty="0" smtClean="0"/>
              <a:t>Једноставност и разумљивост питања</a:t>
            </a:r>
          </a:p>
          <a:p>
            <a:pPr eaLnBrk="1" hangingPunct="1"/>
            <a:r>
              <a:rPr lang="sr-Cyrl-CS" altLang="en-US" sz="2700" dirty="0" smtClean="0"/>
              <a:t>Концизност питања</a:t>
            </a:r>
          </a:p>
          <a:p>
            <a:pPr eaLnBrk="1" hangingPunct="1"/>
            <a:r>
              <a:rPr lang="sr-Cyrl-CS" altLang="en-US" sz="2700" dirty="0" smtClean="0"/>
              <a:t>Изостанак постојања двосмислености односно двоструке негације у питању</a:t>
            </a:r>
          </a:p>
          <a:p>
            <a:pPr eaLnBrk="1" hangingPunct="1"/>
            <a:r>
              <a:rPr lang="sr-Cyrl-CS" altLang="en-US" sz="2700" dirty="0" smtClean="0"/>
              <a:t>Рационалност у броју питања </a:t>
            </a:r>
          </a:p>
          <a:p>
            <a:pPr eaLnBrk="1" hangingPunct="1"/>
            <a:r>
              <a:rPr lang="sr-Cyrl-CS" altLang="en-US" sz="2700" dirty="0" smtClean="0"/>
              <a:t>Изостанак навођења на одговор у самом питању</a:t>
            </a:r>
          </a:p>
          <a:p>
            <a:pPr eaLnBrk="1" hangingPunct="1"/>
            <a:endParaRPr lang="sr-Cyrl-CS" altLang="en-US" sz="2700" dirty="0" smtClean="0"/>
          </a:p>
        </p:txBody>
      </p:sp>
    </p:spTree>
  </p:cSld>
  <p:clrMapOvr>
    <a:masterClrMapping/>
  </p:clrMapOvr>
  <p:transition advTm="4975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>
          <a:xfrm>
            <a:off x="457200" y="639762"/>
            <a:ext cx="8218488" cy="731838"/>
          </a:xfrm>
        </p:spPr>
        <p:txBody>
          <a:bodyPr anchor="ctr"/>
          <a:lstStyle/>
          <a:p>
            <a:pPr algn="ctr" eaLnBrk="1" hangingPunct="1"/>
            <a:r>
              <a:rPr lang="sr-Cyrl-CS" altLang="en-US" dirty="0" smtClean="0"/>
              <a:t>Принципи добрих упитника</a:t>
            </a:r>
            <a:endParaRPr lang="en-US" alt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76400"/>
            <a:ext cx="8305800" cy="4411662"/>
          </a:xfrm>
        </p:spPr>
        <p:txBody>
          <a:bodyPr/>
          <a:lstStyle/>
          <a:p>
            <a:pPr eaLnBrk="1" hangingPunct="1"/>
            <a:r>
              <a:rPr lang="sr-Cyrl-CS" altLang="en-US" sz="2700" dirty="0" smtClean="0"/>
              <a:t>Прво се питају основна и лака питања</a:t>
            </a:r>
          </a:p>
          <a:p>
            <a:pPr eaLnBrk="1" hangingPunct="1"/>
            <a:r>
              <a:rPr lang="sr-Cyrl-CS" altLang="en-US" sz="2700" dirty="0" smtClean="0"/>
              <a:t>Најважнија питања се питају најпре</a:t>
            </a:r>
          </a:p>
          <a:p>
            <a:pPr eaLnBrk="1" hangingPunct="1"/>
            <a:r>
              <a:rPr lang="sr-Cyrl-CS" altLang="en-US" sz="2700" dirty="0" smtClean="0"/>
              <a:t>Предност се даје општим питањима, а потом специфичним</a:t>
            </a:r>
          </a:p>
          <a:p>
            <a:pPr eaLnBrk="1" hangingPunct="1"/>
            <a:r>
              <a:rPr lang="sr-Cyrl-CS" altLang="en-US" sz="2700" dirty="0" smtClean="0"/>
              <a:t>Постављају се примарно питања о дешавању у прошлости, па потом о дешавању у садашњости </a:t>
            </a:r>
          </a:p>
          <a:p>
            <a:pPr eaLnBrk="1" hangingPunct="1"/>
            <a:r>
              <a:rPr lang="sr-Cyrl-CS" altLang="en-US" sz="2700" dirty="0" smtClean="0"/>
              <a:t>Демограски подаци – прикупљају се на крају</a:t>
            </a:r>
            <a:endParaRPr lang="en-US" altLang="en-US" sz="2700" dirty="0" smtClean="0"/>
          </a:p>
        </p:txBody>
      </p:sp>
    </p:spTree>
  </p:cSld>
  <p:clrMapOvr>
    <a:masterClrMapping/>
  </p:clrMapOvr>
  <p:transition advTm="4886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18488" cy="1295400"/>
          </a:xfrm>
        </p:spPr>
        <p:txBody>
          <a:bodyPr anchor="ctr"/>
          <a:lstStyle/>
          <a:p>
            <a:pPr algn="ctr" eaLnBrk="1" hangingPunct="1"/>
            <a:r>
              <a:rPr lang="sr-Cyrl-CS" altLang="en-US" sz="3200" dirty="0" smtClean="0"/>
              <a:t>Структурирани упитници</a:t>
            </a:r>
            <a:endParaRPr lang="en-US" altLang="en-US" sz="3200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84338"/>
            <a:ext cx="8305800" cy="4411662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Испитаник бира одговор у оквиру понуђених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Обично се користе </a:t>
            </a:r>
            <a:r>
              <a:rPr lang="sr-Latn-CS" altLang="en-US" sz="2600" dirty="0" smtClean="0"/>
              <a:t>када је истраживач заинтересован само за</a:t>
            </a:r>
            <a:r>
              <a:rPr lang="sr-Cyrl-CS" altLang="en-US" sz="2600" dirty="0" smtClean="0"/>
              <a:t> </a:t>
            </a:r>
            <a:r>
              <a:rPr lang="sr-Latn-CS" altLang="en-US" sz="2600" dirty="0" smtClean="0"/>
              <a:t>поједине аспекте проблема</a:t>
            </a:r>
            <a:r>
              <a:rPr lang="sr-Cyrl-CS" altLang="en-US" sz="2600" dirty="0" smtClean="0"/>
              <a:t>тике односно када је опсег</a:t>
            </a:r>
            <a:r>
              <a:rPr lang="sr-Latn-CS" altLang="en-US" sz="2600" dirty="0" smtClean="0"/>
              <a:t> одговора</a:t>
            </a:r>
            <a:r>
              <a:rPr lang="sr-Cyrl-CS" altLang="en-US" sz="2600" dirty="0" smtClean="0"/>
              <a:t> унапред </a:t>
            </a:r>
            <a:r>
              <a:rPr lang="sr-Latn-CS" altLang="en-US" sz="2600" dirty="0" smtClean="0"/>
              <a:t>познат</a:t>
            </a:r>
            <a:endParaRPr lang="sr-Cyrl-CS" altLang="en-US" sz="2600" dirty="0" smtClean="0"/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Економични су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Одговори се лако статистички обрађују</a:t>
            </a:r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Испитаници радије одговарају на њих</a:t>
            </a:r>
            <a:endParaRPr lang="sr-Latn-CS" altLang="en-US" sz="2600" dirty="0" smtClean="0"/>
          </a:p>
          <a:p>
            <a:pPr eaLnBrk="1" hangingPunct="1">
              <a:lnSpc>
                <a:spcPct val="95000"/>
              </a:lnSpc>
            </a:pPr>
            <a:r>
              <a:rPr lang="sr-Cyrl-CS" altLang="en-US" sz="2600" dirty="0" smtClean="0"/>
              <a:t>Испитаници и истраживач некада могу различито да тумаче понуђене одговоре</a:t>
            </a:r>
            <a:r>
              <a:rPr lang="sr-Cyrl-CS" altLang="en-US" sz="2700" dirty="0" smtClean="0"/>
              <a:t> </a:t>
            </a:r>
            <a:r>
              <a:rPr lang="sr-Cyrl-CS" altLang="en-US" sz="2300" i="1" dirty="0" smtClean="0"/>
              <a:t>(потенцијална мана)</a:t>
            </a:r>
          </a:p>
          <a:p>
            <a:pPr eaLnBrk="1" hangingPunct="1">
              <a:lnSpc>
                <a:spcPct val="95000"/>
              </a:lnSpc>
            </a:pPr>
            <a:endParaRPr lang="en-US" altLang="en-US" sz="2700" i="1" dirty="0" smtClean="0"/>
          </a:p>
        </p:txBody>
      </p:sp>
    </p:spTree>
  </p:cSld>
  <p:clrMapOvr>
    <a:masterClrMapping/>
  </p:clrMapOvr>
  <p:transition advTm="4886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18488" cy="1295400"/>
          </a:xfrm>
        </p:spPr>
        <p:txBody>
          <a:bodyPr anchor="ctr"/>
          <a:lstStyle/>
          <a:p>
            <a:pPr algn="ctr" eaLnBrk="1" hangingPunct="1">
              <a:lnSpc>
                <a:spcPct val="95000"/>
              </a:lnSpc>
            </a:pPr>
            <a:r>
              <a:rPr lang="sr-Cyrl-CS" altLang="en-US" sz="3000" dirty="0" smtClean="0"/>
              <a:t>Врсте затворених питања у                 структурираном упитнику</a:t>
            </a:r>
            <a:endParaRPr lang="en-US" altLang="en-US" sz="30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4294967295"/>
          </p:nvPr>
        </p:nvSpPr>
        <p:spPr>
          <a:xfrm>
            <a:off x="381000" y="1752600"/>
            <a:ext cx="8382000" cy="4525962"/>
          </a:xfrm>
        </p:spPr>
        <p:txBody>
          <a:bodyPr/>
          <a:lstStyle/>
          <a:p>
            <a:pPr eaLnBrk="1" hangingPunct="1"/>
            <a:r>
              <a:rPr lang="sr-Cyrl-CS" altLang="en-US" sz="2600" dirty="0" smtClean="0"/>
              <a:t>Понуђени су само одговори ДА и НЕ</a:t>
            </a:r>
          </a:p>
          <a:p>
            <a:pPr eaLnBrk="1" hangingPunct="1"/>
            <a:r>
              <a:rPr lang="sr-Cyrl-CS" altLang="en-US" sz="2600" dirty="0" smtClean="0"/>
              <a:t>Има више понуђених одговора, од којих је              један тачан</a:t>
            </a:r>
          </a:p>
          <a:p>
            <a:pPr eaLnBrk="1" hangingPunct="1"/>
            <a:r>
              <a:rPr lang="sr-Cyrl-CS" altLang="en-US" sz="2600" dirty="0" smtClean="0"/>
              <a:t>Има више понуђених одговора, али су они поређани по интензитету, тако да сачињавају скалу</a:t>
            </a:r>
            <a:endParaRPr lang="en-US" altLang="en-US" sz="2600" dirty="0" smtClean="0"/>
          </a:p>
        </p:txBody>
      </p:sp>
    </p:spTree>
  </p:cSld>
  <p:clrMapOvr>
    <a:masterClrMapping/>
  </p:clrMapOvr>
  <p:transition advTm="3179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18488" cy="1295400"/>
          </a:xfrm>
        </p:spPr>
        <p:txBody>
          <a:bodyPr anchor="ctr"/>
          <a:lstStyle/>
          <a:p>
            <a:pPr algn="ctr" eaLnBrk="1" hangingPunct="1"/>
            <a:r>
              <a:rPr lang="sr-Cyrl-CS" altLang="en-US" sz="3600" dirty="0" smtClean="0"/>
              <a:t>Скале</a:t>
            </a:r>
            <a:endParaRPr lang="en-US" altLang="en-US" sz="3600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70038"/>
            <a:ext cx="8305800" cy="4906962"/>
          </a:xfrm>
        </p:spPr>
        <p:txBody>
          <a:bodyPr/>
          <a:lstStyle/>
          <a:p>
            <a:pPr eaLnBrk="1" hangingPunct="1"/>
            <a:r>
              <a:rPr lang="sr-Cyrl-CS" altLang="en-US" sz="2700" dirty="0" smtClean="0"/>
              <a:t>Прављење скале од више питања </a:t>
            </a:r>
          </a:p>
          <a:p>
            <a:pPr lvl="1" eaLnBrk="1" hangingPunct="1"/>
            <a:r>
              <a:rPr lang="sr-Cyrl-CS" altLang="en-US" sz="2500" dirty="0" smtClean="0"/>
              <a:t>Понекад више питања се бави једним проблемом,   па се она могу груписати у скалу</a:t>
            </a:r>
          </a:p>
          <a:p>
            <a:pPr lvl="1" eaLnBrk="1" hangingPunct="1"/>
            <a:r>
              <a:rPr lang="sr-Cyrl-CS" altLang="en-US" sz="2500" dirty="0" smtClean="0"/>
              <a:t>Сваком питању се даје поен, а поени се сабирају </a:t>
            </a:r>
            <a:r>
              <a:rPr lang="sr-Cyrl-CS" altLang="en-US" sz="2500" i="1" dirty="0" smtClean="0"/>
              <a:t>(могуће је и пондерисање поена)</a:t>
            </a:r>
          </a:p>
          <a:p>
            <a:pPr eaLnBrk="1" hangingPunct="1"/>
            <a:endParaRPr lang="sr-Cyrl-CS" altLang="en-US" sz="1000" dirty="0" smtClean="0"/>
          </a:p>
          <a:p>
            <a:pPr eaLnBrk="1" hangingPunct="1"/>
            <a:r>
              <a:rPr lang="sr-Cyrl-CS" altLang="en-US" sz="2700" dirty="0" smtClean="0"/>
              <a:t>Скале за мерење става испитаника</a:t>
            </a:r>
          </a:p>
          <a:p>
            <a:pPr lvl="1" eaLnBrk="1" hangingPunct="1"/>
            <a:r>
              <a:rPr lang="sr-Cyrl-CS" altLang="en-US" sz="2500" dirty="0" smtClean="0"/>
              <a:t>Став је тенденција да се “предмет става” вреднује</a:t>
            </a:r>
          </a:p>
          <a:p>
            <a:pPr lvl="1" eaLnBrk="1" hangingPunct="1"/>
            <a:r>
              <a:rPr lang="sr-Cyrl-CS" altLang="en-US" sz="2500" dirty="0" smtClean="0"/>
              <a:t>Најчешће се користи Ликертова скала</a:t>
            </a:r>
            <a:endParaRPr lang="en-US" altLang="en-US" sz="2500" dirty="0" smtClean="0"/>
          </a:p>
        </p:txBody>
      </p:sp>
    </p:spTree>
  </p:cSld>
  <p:clrMapOvr>
    <a:masterClrMapping/>
  </p:clrMapOvr>
  <p:transition advTm="4552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457200" y="685800"/>
            <a:ext cx="8218488" cy="731838"/>
          </a:xfrm>
        </p:spPr>
        <p:txBody>
          <a:bodyPr anchor="ctr"/>
          <a:lstStyle/>
          <a:p>
            <a:pPr algn="ctr" eaLnBrk="1" hangingPunct="1"/>
            <a:r>
              <a:rPr lang="sr-Cyrl-CS" altLang="en-US" sz="3200" dirty="0" smtClean="0"/>
              <a:t>Ликертова скала</a:t>
            </a:r>
            <a:endParaRPr lang="en-US" altLang="en-US" sz="3200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8229600" cy="47244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sz="2300" dirty="0" smtClean="0"/>
              <a:t>Направљена 1932</a:t>
            </a:r>
            <a:r>
              <a:rPr lang="sr-Latn-CS" sz="2300" dirty="0" smtClean="0"/>
              <a:t>.</a:t>
            </a:r>
            <a:r>
              <a:rPr lang="sr-Cyrl-CS" sz="2300" dirty="0" smtClean="0"/>
              <a:t> године</a:t>
            </a:r>
          </a:p>
          <a:p>
            <a:pPr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sz="2300" dirty="0" smtClean="0"/>
              <a:t>На свако питање/тврдњу има 5-9 понуђених одговора (најчешће 7): </a:t>
            </a:r>
          </a:p>
          <a:p>
            <a:pPr marL="715963" lvl="2" indent="-354013"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dirty="0" smtClean="0"/>
              <a:t>У</a:t>
            </a:r>
            <a:r>
              <a:rPr lang="sr-Latn-CS" dirty="0" smtClean="0"/>
              <a:t>опште се не слажем </a:t>
            </a:r>
            <a:r>
              <a:rPr lang="sr-Cyrl-CS" dirty="0" smtClean="0"/>
              <a:t> </a:t>
            </a:r>
          </a:p>
          <a:p>
            <a:pPr marL="715963" lvl="2" indent="-354013"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dirty="0" smtClean="0"/>
              <a:t>Умерено се не слажем</a:t>
            </a:r>
          </a:p>
          <a:p>
            <a:pPr marL="715963" lvl="2" indent="-354013"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dirty="0" smtClean="0"/>
              <a:t>Делимично се н</a:t>
            </a:r>
            <a:r>
              <a:rPr lang="sr-Latn-CS" dirty="0" smtClean="0"/>
              <a:t>е слажем  </a:t>
            </a:r>
            <a:endParaRPr lang="sr-Cyrl-CS" dirty="0" smtClean="0"/>
          </a:p>
          <a:p>
            <a:pPr marL="715963" lvl="2" indent="-354013"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dirty="0" smtClean="0"/>
              <a:t>Нити се слажем, нити се не слажем</a:t>
            </a:r>
            <a:endParaRPr lang="en-US" dirty="0" smtClean="0"/>
          </a:p>
          <a:p>
            <a:pPr marL="715963" lvl="2" indent="-354013"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dirty="0" smtClean="0"/>
              <a:t>Делимично се </a:t>
            </a:r>
            <a:r>
              <a:rPr lang="sr-Latn-CS" dirty="0" smtClean="0"/>
              <a:t>слажем  </a:t>
            </a:r>
            <a:endParaRPr lang="sr-Cyrl-CS" dirty="0" smtClean="0"/>
          </a:p>
          <a:p>
            <a:pPr marL="715963" lvl="2" indent="-354013"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dirty="0" smtClean="0"/>
              <a:t>Умерено се с</a:t>
            </a:r>
            <a:r>
              <a:rPr lang="sr-Latn-CS" dirty="0" smtClean="0"/>
              <a:t>лажем</a:t>
            </a:r>
            <a:endParaRPr lang="sr-Cyrl-CS" dirty="0" smtClean="0"/>
          </a:p>
          <a:p>
            <a:pPr marL="715963" lvl="2" indent="-354013"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dirty="0" smtClean="0"/>
              <a:t>П</a:t>
            </a:r>
            <a:r>
              <a:rPr lang="sr-Latn-CS" dirty="0" smtClean="0"/>
              <a:t>отпуно се слажем </a:t>
            </a:r>
            <a:endParaRPr lang="sr-Cyrl-CS" dirty="0" smtClean="0"/>
          </a:p>
          <a:p>
            <a:pPr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sz="2300" dirty="0" smtClean="0"/>
              <a:t>Одговори се бодују на одговарајући начин</a:t>
            </a:r>
          </a:p>
          <a:p>
            <a:pPr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sz="2300" dirty="0" smtClean="0"/>
              <a:t>С</a:t>
            </a:r>
            <a:r>
              <a:rPr lang="sr-Latn-CS" sz="2300" dirty="0" smtClean="0"/>
              <a:t>абирањем бодова за сваку </a:t>
            </a:r>
            <a:r>
              <a:rPr lang="sr-Cyrl-CS" sz="2300" dirty="0" smtClean="0"/>
              <a:t>од </a:t>
            </a:r>
            <a:r>
              <a:rPr lang="sr-Latn-CS" sz="2300" dirty="0" smtClean="0"/>
              <a:t>тврдњ</a:t>
            </a:r>
            <a:r>
              <a:rPr lang="sr-Cyrl-CS" sz="2300" dirty="0" smtClean="0"/>
              <a:t>и</a:t>
            </a:r>
            <a:r>
              <a:rPr lang="sr-Latn-CS" sz="2300" dirty="0" smtClean="0"/>
              <a:t> добија </a:t>
            </a:r>
            <a:r>
              <a:rPr lang="sr-Cyrl-CS" sz="2300" dirty="0" smtClean="0"/>
              <a:t>се </a:t>
            </a:r>
            <a:r>
              <a:rPr lang="sr-Latn-CS" sz="2300" dirty="0" smtClean="0"/>
              <a:t>укупни </a:t>
            </a:r>
            <a:r>
              <a:rPr lang="sr-Cyrl-CS" sz="2300" dirty="0" smtClean="0"/>
              <a:t>“</a:t>
            </a:r>
            <a:r>
              <a:rPr lang="sr-Latn-CS" sz="2300" dirty="0" smtClean="0"/>
              <a:t>скор</a:t>
            </a:r>
            <a:r>
              <a:rPr lang="sr-Cyrl-CS" sz="2300" dirty="0" smtClean="0"/>
              <a:t>”</a:t>
            </a:r>
            <a:r>
              <a:rPr lang="sr-Latn-CS" sz="2300" dirty="0" smtClean="0"/>
              <a:t> </a:t>
            </a:r>
            <a:r>
              <a:rPr lang="sr-Cyrl-CS" sz="2300" dirty="0" smtClean="0"/>
              <a:t>- </a:t>
            </a:r>
            <a:r>
              <a:rPr lang="sr-Latn-CS" sz="2300" dirty="0" smtClean="0"/>
              <a:t>став испитаника</a:t>
            </a:r>
            <a:endParaRPr lang="en-US" sz="2300" dirty="0" smtClean="0"/>
          </a:p>
        </p:txBody>
      </p:sp>
    </p:spTree>
  </p:cSld>
  <p:clrMapOvr>
    <a:masterClrMapping/>
  </p:clrMapOvr>
  <p:transition advTm="4685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468312" y="228600"/>
            <a:ext cx="8218488" cy="1295400"/>
          </a:xfrm>
        </p:spPr>
        <p:txBody>
          <a:bodyPr anchor="ctr"/>
          <a:lstStyle/>
          <a:p>
            <a:pPr algn="ctr" eaLnBrk="1" hangingPunct="1"/>
            <a:r>
              <a:rPr lang="sr-Cyrl-CS" altLang="en-US" sz="2900" dirty="0" smtClean="0"/>
              <a:t>Визуелна аналогна скала - варијанта </a:t>
            </a:r>
            <a:br>
              <a:rPr lang="sr-Cyrl-CS" altLang="en-US" sz="2900" dirty="0" smtClean="0"/>
            </a:br>
            <a:r>
              <a:rPr lang="sr-Cyrl-CS" altLang="en-US" sz="2900" dirty="0" smtClean="0"/>
              <a:t>Ликертове скале</a:t>
            </a:r>
            <a:endParaRPr lang="en-US" altLang="en-US" sz="29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00200" y="3429000"/>
            <a:ext cx="63246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1447800" y="3048000"/>
            <a:ext cx="30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Cyrl-CS" altLang="en-US">
                <a:latin typeface="Calibri" pitchFamily="34" charset="0"/>
              </a:rPr>
              <a:t>0</a:t>
            </a:r>
            <a:endParaRPr lang="en-US" altLang="en-US">
              <a:latin typeface="Calibri" pitchFamily="34" charset="0"/>
            </a:endParaRP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7696200" y="2971800"/>
            <a:ext cx="415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Cyrl-CS" altLang="en-US">
                <a:latin typeface="Calibri" pitchFamily="34" charset="0"/>
              </a:rPr>
              <a:t>10</a:t>
            </a:r>
            <a:endParaRPr lang="en-US" altLang="en-US">
              <a:latin typeface="Calibri" pitchFamily="34" charset="0"/>
            </a:endParaRP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33400" y="3962400"/>
            <a:ext cx="81534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sr-Cyrl-CS" altLang="en-US" dirty="0">
                <a:latin typeface="Candara" pitchFamily="34" charset="0"/>
              </a:rPr>
              <a:t>Дужина линије је 10 </a:t>
            </a:r>
            <a:r>
              <a:rPr lang="sr-Latn-RS" altLang="en-US" dirty="0" smtClean="0">
                <a:latin typeface="Candara" pitchFamily="34" charset="0"/>
              </a:rPr>
              <a:t>cm</a:t>
            </a:r>
            <a:r>
              <a:rPr lang="sr-Cyrl-CS" altLang="en-US" dirty="0" smtClean="0">
                <a:latin typeface="Candara" pitchFamily="34" charset="0"/>
              </a:rPr>
              <a:t>, </a:t>
            </a:r>
            <a:r>
              <a:rPr lang="sr-Cyrl-CS" altLang="en-US" dirty="0">
                <a:latin typeface="Candara" pitchFamily="34" charset="0"/>
              </a:rPr>
              <a:t>испитаник треба да означи степен слагања са питањем </a:t>
            </a:r>
          </a:p>
          <a:p>
            <a:pPr algn="ctr" eaLnBrk="1" hangingPunct="1"/>
            <a:r>
              <a:rPr lang="sr-Cyrl-CS" altLang="en-US" dirty="0">
                <a:latin typeface="Candara" pitchFamily="34" charset="0"/>
              </a:rPr>
              <a:t>( 0 – не слаже се сасвим, 10 – слаже се сасвим)</a:t>
            </a:r>
            <a:endParaRPr lang="en-US" altLang="en-US" dirty="0">
              <a:latin typeface="Candara" pitchFamily="34" charset="0"/>
            </a:endParaRPr>
          </a:p>
        </p:txBody>
      </p:sp>
    </p:spTree>
  </p:cSld>
  <p:clrMapOvr>
    <a:masterClrMapping/>
  </p:clrMapOvr>
  <p:transition advTm="417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4561</TotalTime>
  <Words>508</Words>
  <Application>Microsoft Office PowerPoint</Application>
  <PresentationFormat>On-screen Show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Network</vt:lpstr>
      <vt:lpstr>ИНТЕГРИСАНЕ АКАДЕМСКЕ СТУДИЈЕ ФАРМАЦИЈЕ Д05 - Фармаковигиланца  Предавање 8</vt:lpstr>
      <vt:lpstr> УПИТНИК</vt:lpstr>
      <vt:lpstr>Одлике добрих упитника</vt:lpstr>
      <vt:lpstr>Принципи добрих упитника</vt:lpstr>
      <vt:lpstr>Структурирани упитници</vt:lpstr>
      <vt:lpstr>Врсте затворених питања у                 структурираном упитнику</vt:lpstr>
      <vt:lpstr>Скале</vt:lpstr>
      <vt:lpstr>Ликертова скала</vt:lpstr>
      <vt:lpstr>Визуелна аналогна скала - варијанта  Ликертове скале</vt:lpstr>
      <vt:lpstr>Полу-структурирани и неструктурирани упитници</vt:lpstr>
      <vt:lpstr>Могући начини прикупљања података</vt:lpstr>
      <vt:lpstr>У погледу фармаковигиланце...</vt:lpstr>
    </vt:vector>
  </TitlesOfParts>
  <Company>Medicinski fakultet Kragujevac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Marko</cp:lastModifiedBy>
  <cp:revision>887</cp:revision>
  <dcterms:created xsi:type="dcterms:W3CDTF">2010-08-29T11:42:23Z</dcterms:created>
  <dcterms:modified xsi:type="dcterms:W3CDTF">2021-08-24T06:40:31Z</dcterms:modified>
</cp:coreProperties>
</file>